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7"/>
  </p:notesMasterIdLst>
  <p:sldIdLst>
    <p:sldId id="286" r:id="rId2"/>
    <p:sldId id="284" r:id="rId3"/>
    <p:sldId id="256" r:id="rId4"/>
    <p:sldId id="25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5" r:id="rId13"/>
    <p:sldId id="296" r:id="rId14"/>
    <p:sldId id="262" r:id="rId15"/>
    <p:sldId id="29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7E70C6B-BA69-4210-B7F8-0A7FD7078906}">
  <a:tblStyle styleId="{27E70C6B-BA69-4210-B7F8-0A7FD70789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7218" autoAdjust="0"/>
  </p:normalViewPr>
  <p:slideViewPr>
    <p:cSldViewPr snapToGrid="0">
      <p:cViewPr>
        <p:scale>
          <a:sx n="124" d="100"/>
          <a:sy n="124" d="100"/>
        </p:scale>
        <p:origin x="208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7787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829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err="1"/>
              <a:t>Tianyi</a:t>
            </a:r>
            <a:endParaRPr lang="en-CA" dirty="0"/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Here are some current players in use…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42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err="1"/>
              <a:t>Tianyi</a:t>
            </a:r>
            <a:endParaRPr lang="en-CA" dirty="0"/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We want to be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33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CA" dirty="0" err="1"/>
              <a:t>Tianyi</a:t>
            </a: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We won’t go through each point but here are some highlights…</a:t>
            </a:r>
          </a:p>
        </p:txBody>
      </p:sp>
    </p:spTree>
    <p:extLst>
      <p:ext uri="{BB962C8B-B14F-4D97-AF65-F5344CB8AC3E}">
        <p14:creationId xmlns:p14="http://schemas.microsoft.com/office/powerpoint/2010/main" val="420720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Andrew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This project would involve…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37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Andrew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08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Andrew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Do you remember the last job you had? How was your first day? Did you feel prepared enough for the rest of your work term?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39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Andrew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These are just some of the ways people described their onboarding experiences…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5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Andrew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In general, new hires…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08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Natalie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A better onboarding experience doesn’t have to just mitigate the bad, it can also bring real gains…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64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Natalie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What do they do day to day…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09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Al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What if there was a solution…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931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Al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That can also bring a…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76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Al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Our </a:t>
            </a:r>
            <a:r>
              <a:rPr lang="en-CA" dirty="0" smtClean="0"/>
              <a:t>solution </a:t>
            </a:r>
            <a:r>
              <a:rPr lang="en-CA" dirty="0"/>
              <a:t>would </a:t>
            </a:r>
            <a:r>
              <a:rPr lang="en-CA" dirty="0" err="1" smtClean="0"/>
              <a:t>previde</a:t>
            </a:r>
            <a:r>
              <a:rPr lang="en-CA" dirty="0" smtClean="0"/>
              <a:t> the </a:t>
            </a:r>
            <a:r>
              <a:rPr lang="en-CA" dirty="0" err="1" smtClean="0"/>
              <a:t>newhires</a:t>
            </a:r>
            <a:r>
              <a:rPr lang="en-CA" dirty="0" smtClean="0"/>
              <a:t> and current employees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15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verse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3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945990" y="2236085"/>
            <a:ext cx="2366400" cy="14599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Major VR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Provide visualizations to convey complex subjects.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Slow delivery.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3433579" y="2236085"/>
            <a:ext cx="2366400" cy="14599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Automating HR onboarding process.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HR / Administrative orientated.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Does not involve education or learning.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3"/>
          </p:nvPr>
        </p:nvSpPr>
        <p:spPr>
          <a:xfrm>
            <a:off x="5921169" y="2236085"/>
            <a:ext cx="2366400" cy="14599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Reduction of onboarding paperwork.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Checklist focussed.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Dependent on reporting manager.</a:t>
            </a:r>
            <a:endParaRPr dirty="0"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13" name="Picture 6" descr="https://static1.squarespace.com/static/5553dcdfe4b0df27f2734788/t/592d18086a4963289426832a/1496127507097/">
            <a:extLst>
              <a:ext uri="{FF2B5EF4-FFF2-40B4-BE49-F238E27FC236}">
                <a16:creationId xmlns:a16="http://schemas.microsoft.com/office/drawing/2014/main" xmlns="" id="{FE4C0A18-0720-4BAB-8031-830AED6B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57" y="1724089"/>
            <a:ext cx="1746665" cy="4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brandfolder.com/workbrighthr/logo/workbrighthr-primary-logo.png">
            <a:extLst>
              <a:ext uri="{FF2B5EF4-FFF2-40B4-BE49-F238E27FC236}">
                <a16:creationId xmlns:a16="http://schemas.microsoft.com/office/drawing/2014/main" xmlns="" id="{3509D8FF-FEFE-40ED-A518-0A4E17E4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33" y="1598740"/>
            <a:ext cx="1205092" cy="6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pbs.twimg.com/profile_images/841719008495714304/MH8XU9eh.jpg">
            <a:extLst>
              <a:ext uri="{FF2B5EF4-FFF2-40B4-BE49-F238E27FC236}">
                <a16:creationId xmlns:a16="http://schemas.microsoft.com/office/drawing/2014/main" xmlns="" id="{36713C62-7B39-4837-81E7-4E48471B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90" y="1642649"/>
            <a:ext cx="574982" cy="5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96036" y="99659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  <p:bldP spid="149" grpId="0" uiExpand="1" build="p"/>
      <p:bldP spid="15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460593" y="522514"/>
            <a:ext cx="2586742" cy="2525713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700" dirty="0" smtClean="0">
                <a:latin typeface="Work Sans Light"/>
                <a:ea typeface="Work Sans Light"/>
                <a:cs typeface="Work Sans Light"/>
                <a:sym typeface="Work Sans Light"/>
              </a:rPr>
              <a:t>Technical</a:t>
            </a:r>
            <a:endParaRPr lang="en" sz="1700" dirty="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2389736" y="2028930"/>
            <a:ext cx="2662516" cy="2550753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CA" sz="1800" dirty="0">
                <a:latin typeface="Work Sans Light"/>
                <a:ea typeface="Work Sans Light"/>
                <a:cs typeface="Work Sans Light"/>
                <a:sym typeface="Work Sans Light"/>
              </a:rPr>
              <a:t>User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CA" sz="1800" dirty="0">
                <a:latin typeface="Work Sans Light"/>
                <a:ea typeface="Work Sans Light"/>
                <a:cs typeface="Work Sans Light"/>
                <a:sym typeface="Work Sans Light"/>
              </a:rPr>
              <a:t>Focussed</a:t>
            </a:r>
            <a:endParaRPr lang="en" sz="1800" dirty="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440308" y="2028931"/>
            <a:ext cx="2582898" cy="2550752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CA" sz="1800" dirty="0">
                <a:latin typeface="Work Sans Light"/>
                <a:ea typeface="Work Sans Light"/>
                <a:cs typeface="Work Sans Light"/>
                <a:sym typeface="Work Sans Light"/>
              </a:rPr>
              <a:t>Lightweight</a:t>
            </a:r>
            <a:endParaRPr lang="en" sz="1800" dirty="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050" name="Picture 2" descr="https://brandfolder.com/workbrighthr/logo/workbrighthr-primary-logo.png">
            <a:extLst>
              <a:ext uri="{FF2B5EF4-FFF2-40B4-BE49-F238E27FC236}">
                <a16:creationId xmlns:a16="http://schemas.microsoft.com/office/drawing/2014/main" xmlns="" id="{DE0CCC27-E409-485C-9C7F-BEA280FE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48" y="3652964"/>
            <a:ext cx="1205092" cy="6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841719008495714304/MH8XU9eh.jpg">
            <a:extLst>
              <a:ext uri="{FF2B5EF4-FFF2-40B4-BE49-F238E27FC236}">
                <a16:creationId xmlns:a16="http://schemas.microsoft.com/office/drawing/2014/main" xmlns="" id="{63189274-CF85-4F8E-8FEB-A254338D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66" y="3652964"/>
            <a:ext cx="574982" cy="5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1.squarespace.com/static/5553dcdfe4b0df27f2734788/t/592d18086a4963289426832a/1496127507097/">
            <a:extLst>
              <a:ext uri="{FF2B5EF4-FFF2-40B4-BE49-F238E27FC236}">
                <a16:creationId xmlns:a16="http://schemas.microsoft.com/office/drawing/2014/main" xmlns="" id="{6072EF03-F4D4-4BAE-8249-CE3B03F9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732" y="1012089"/>
            <a:ext cx="1746665" cy="4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Gold Star.svg">
            <a:extLst>
              <a:ext uri="{FF2B5EF4-FFF2-40B4-BE49-F238E27FC236}">
                <a16:creationId xmlns:a16="http://schemas.microsoft.com/office/drawing/2014/main" xmlns="" id="{1A9CE234-9940-462D-8BF5-7DB3B873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68" y="2709719"/>
            <a:ext cx="228574" cy="22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98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0885E60-4281-40DD-BC06-7F2EE49BD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074" name="Picture 2" descr="https://lh4.googleusercontent.com/k-EsTmRtEbjdIsZUH7Hen-qi7vAXNfPY6MOqWfQSqiqF5a7HnMN-NFIySXC71oKs90h3Fx0eQQm27lP_L_RcRfIlkNlG0dMxuxcZ7wOJfFQjCDCBYJypqkDAWYLBl7OVw9xU7zB6">
            <a:extLst>
              <a:ext uri="{FF2B5EF4-FFF2-40B4-BE49-F238E27FC236}">
                <a16:creationId xmlns:a16="http://schemas.microsoft.com/office/drawing/2014/main" xmlns="" id="{0995B1F8-74E6-4B82-849C-82E83277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4" y="409862"/>
            <a:ext cx="6170278" cy="436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430895" y="1293268"/>
            <a:ext cx="4354108" cy="178802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VR technology</a:t>
            </a:r>
          </a:p>
          <a:p>
            <a:pPr marL="101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3556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3D modelling and </a:t>
            </a:r>
            <a:r>
              <a:rPr lang="en-CA" dirty="0"/>
              <a:t>animation</a:t>
            </a:r>
          </a:p>
          <a:p>
            <a:pPr marL="101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3556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Informed technical experience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11" name="Picture 10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12B36C25-3EBF-4B84-A264-E223A453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60" y="3550880"/>
            <a:ext cx="801690" cy="8182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Allahverdi Suleymanov">
            <a:extLst>
              <a:ext uri="{FF2B5EF4-FFF2-40B4-BE49-F238E27FC236}">
                <a16:creationId xmlns:a16="http://schemas.microsoft.com/office/drawing/2014/main" xmlns="" id="{192023CB-E0CF-4669-B3C4-177CED66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83" y="3579629"/>
            <a:ext cx="813649" cy="8136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may contain: 1 person, smiling">
            <a:extLst>
              <a:ext uri="{FF2B5EF4-FFF2-40B4-BE49-F238E27FC236}">
                <a16:creationId xmlns:a16="http://schemas.microsoft.com/office/drawing/2014/main" xmlns="" id="{77176570-DDD8-41B1-AD19-9AC91969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31" y="3579629"/>
            <a:ext cx="789471" cy="789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scontent-yyz1-1.xx.fbcdn.net/v/t35.0-12/22119448_1592709434083577_356548634_o.jpg?oh=f733ab5209c91e20dcae2c231d69dad9&amp;oe=59CDD4D1">
            <a:extLst>
              <a:ext uri="{FF2B5EF4-FFF2-40B4-BE49-F238E27FC236}">
                <a16:creationId xmlns:a16="http://schemas.microsoft.com/office/drawing/2014/main" xmlns="" id="{412CEFE5-33AB-42C0-AA46-C407194B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13" y="3579629"/>
            <a:ext cx="803811" cy="8038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 idx="4294967295"/>
          </p:nvPr>
        </p:nvSpPr>
        <p:spPr>
          <a:xfrm>
            <a:off x="693365" y="2934375"/>
            <a:ext cx="50895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sz="6000" dirty="0">
                <a:solidFill>
                  <a:srgbClr val="FFFFFF"/>
                </a:solidFill>
              </a:rPr>
              <a:t>Productive From Day </a:t>
            </a:r>
            <a:r>
              <a:rPr lang="en-CA" sz="6000" dirty="0">
                <a:solidFill>
                  <a:srgbClr val="FFFF00"/>
                </a:solidFill>
              </a:rPr>
              <a:t>One </a:t>
            </a:r>
            <a:endParaRPr lang="en" sz="6000" dirty="0">
              <a:solidFill>
                <a:srgbClr val="FFFF00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7415036" y="2688700"/>
            <a:ext cx="257297" cy="24567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7095409" y="1308801"/>
            <a:ext cx="1102361" cy="1102633"/>
            <a:chOff x="6654650" y="3665275"/>
            <a:chExt cx="409100" cy="409125"/>
          </a:xfrm>
        </p:grpSpPr>
        <p:sp>
          <p:nvSpPr>
            <p:cNvPr id="119" name="Shape 1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1" name="Shape 121"/>
          <p:cNvGrpSpPr/>
          <p:nvPr/>
        </p:nvGrpSpPr>
        <p:grpSpPr>
          <a:xfrm rot="2580127">
            <a:off x="5933413" y="1589550"/>
            <a:ext cx="728298" cy="728371"/>
            <a:chOff x="570875" y="4322250"/>
            <a:chExt cx="443300" cy="443325"/>
          </a:xfrm>
        </p:grpSpPr>
        <p:sp>
          <p:nvSpPr>
            <p:cNvPr id="122" name="Shape 12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6" name="Shape 126"/>
          <p:cNvSpPr/>
          <p:nvPr/>
        </p:nvSpPr>
        <p:spPr>
          <a:xfrm rot="2466840">
            <a:off x="6273713" y="907482"/>
            <a:ext cx="357493" cy="34134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-1609288">
            <a:off x="6796553" y="1122274"/>
            <a:ext cx="257260" cy="245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2926112">
            <a:off x="8197797" y="1932099"/>
            <a:ext cx="192660" cy="18395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 rot="-1609326">
            <a:off x="7396010" y="699666"/>
            <a:ext cx="173600" cy="16572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0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598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21102" y="829875"/>
            <a:ext cx="4855077" cy="631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“</a:t>
            </a:r>
            <a:r>
              <a:rPr lang="en-CA" sz="3000" dirty="0"/>
              <a:t>A lot of wasted time…”</a:t>
            </a:r>
            <a:endParaRPr lang="en" sz="3000" dirty="0"/>
          </a:p>
        </p:txBody>
      </p:sp>
      <p:sp>
        <p:nvSpPr>
          <p:cNvPr id="9" name="Shape 58">
            <a:extLst>
              <a:ext uri="{FF2B5EF4-FFF2-40B4-BE49-F238E27FC236}">
                <a16:creationId xmlns:a16="http://schemas.microsoft.com/office/drawing/2014/main" xmlns="" id="{21506658-E875-4167-910A-03262A469217}"/>
              </a:ext>
            </a:extLst>
          </p:cNvPr>
          <p:cNvSpPr txBox="1">
            <a:spLocks/>
          </p:cNvSpPr>
          <p:nvPr/>
        </p:nvSpPr>
        <p:spPr>
          <a:xfrm>
            <a:off x="1107653" y="3657600"/>
            <a:ext cx="6881976" cy="599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sz="3000" dirty="0"/>
              <a:t>“</a:t>
            </a:r>
            <a:r>
              <a:rPr lang="en-CA" sz="3000" dirty="0"/>
              <a:t>Just wanted to get it over with…”</a:t>
            </a:r>
            <a:endParaRPr lang="en" sz="3000" dirty="0"/>
          </a:p>
        </p:txBody>
      </p:sp>
      <p:sp>
        <p:nvSpPr>
          <p:cNvPr id="10" name="Shape 58">
            <a:extLst>
              <a:ext uri="{FF2B5EF4-FFF2-40B4-BE49-F238E27FC236}">
                <a16:creationId xmlns:a16="http://schemas.microsoft.com/office/drawing/2014/main" xmlns="" id="{8246E100-9BF3-462C-AEC2-BA76F3013DAC}"/>
              </a:ext>
            </a:extLst>
          </p:cNvPr>
          <p:cNvSpPr txBox="1">
            <a:spLocks/>
          </p:cNvSpPr>
          <p:nvPr/>
        </p:nvSpPr>
        <p:spPr>
          <a:xfrm>
            <a:off x="2537685" y="2422826"/>
            <a:ext cx="4021912" cy="5173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sz="4500" dirty="0"/>
              <a:t>“</a:t>
            </a:r>
            <a:r>
              <a:rPr lang="en-CA" sz="4500" dirty="0" err="1"/>
              <a:t>ughhhhhhh</a:t>
            </a:r>
            <a:r>
              <a:rPr lang="en-CA" sz="4500" dirty="0"/>
              <a:t>”</a:t>
            </a:r>
            <a:endParaRPr lang="en" sz="4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55684" y="1623509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New Hires</a:t>
            </a:r>
          </a:p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endParaRPr lang="en-CA" sz="12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Felt more time was spent than necessary on introductory or administrative topics.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Underprepared for actual technical work.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Experienced varied depending on the level of commitment from reporting managers.</a:t>
            </a:r>
            <a:endParaRPr lang="en" sz="12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17" name="Shape 72">
            <a:extLst>
              <a:ext uri="{FF2B5EF4-FFF2-40B4-BE49-F238E27FC236}">
                <a16:creationId xmlns:a16="http://schemas.microsoft.com/office/drawing/2014/main" xmlns="" id="{D2AC565F-813F-4A83-9120-AA804AC1C876}"/>
              </a:ext>
            </a:extLst>
          </p:cNvPr>
          <p:cNvSpPr txBox="1">
            <a:spLocks/>
          </p:cNvSpPr>
          <p:nvPr/>
        </p:nvSpPr>
        <p:spPr>
          <a:xfrm>
            <a:off x="4652412" y="1623509"/>
            <a:ext cx="3594600" cy="15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▪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□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□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□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○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■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●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○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Light"/>
              <a:buChar char="■"/>
              <a:defRPr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algn="ctr">
              <a:spcAft>
                <a:spcPts val="1000"/>
              </a:spcAft>
              <a:buFont typeface="Work Sans Light"/>
              <a:buNone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HR / Managers</a:t>
            </a:r>
          </a:p>
          <a:p>
            <a:pPr algn="ctr">
              <a:spcAft>
                <a:spcPts val="1000"/>
              </a:spcAft>
              <a:buFont typeface="Work Sans Light"/>
              <a:buNone/>
            </a:pPr>
            <a:endParaRPr lang="en-CA" sz="12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High Levels of time commitment.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Disconnect between HR Personnel and technical hires.</a:t>
            </a:r>
            <a:endParaRPr lang="en" sz="12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Long time-to-productivity.</a:t>
            </a:r>
            <a:endParaRPr lang="en" sz="12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ctrTitle" idx="4294967295"/>
          </p:nvPr>
        </p:nvSpPr>
        <p:spPr>
          <a:xfrm>
            <a:off x="1778762" y="589531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3000" dirty="0"/>
              <a:t>Lower time-to-productivity</a:t>
            </a:r>
            <a:endParaRPr lang="en" sz="3000" dirty="0"/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4294967295"/>
          </p:nvPr>
        </p:nvSpPr>
        <p:spPr>
          <a:xfrm>
            <a:off x="1832550" y="1258908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1800" dirty="0"/>
              <a:t>Potential increase to company</a:t>
            </a:r>
            <a:endParaRPr lang="en" sz="1800" dirty="0"/>
          </a:p>
        </p:txBody>
      </p:sp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1772480" y="3230577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3000" dirty="0"/>
              <a:t>Better experience</a:t>
            </a:r>
            <a:endParaRPr lang="en" sz="3000" dirty="0"/>
          </a:p>
        </p:txBody>
      </p:sp>
      <p:sp>
        <p:nvSpPr>
          <p:cNvPr id="239" name="Shape 239"/>
          <p:cNvSpPr txBox="1">
            <a:spLocks noGrp="1"/>
          </p:cNvSpPr>
          <p:nvPr>
            <p:ph type="subTitle" idx="4294967295"/>
          </p:nvPr>
        </p:nvSpPr>
        <p:spPr>
          <a:xfrm>
            <a:off x="1832550" y="3904418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1800" dirty="0"/>
              <a:t>Better public image for future hires.</a:t>
            </a:r>
            <a:endParaRPr lang="en" sz="1800" dirty="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4294967295"/>
          </p:nvPr>
        </p:nvSpPr>
        <p:spPr>
          <a:xfrm>
            <a:off x="1772480" y="1910054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3000" dirty="0"/>
              <a:t>Lower training cost per hire</a:t>
            </a:r>
            <a:endParaRPr lang="en" sz="3000" dirty="0"/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4294967295"/>
          </p:nvPr>
        </p:nvSpPr>
        <p:spPr>
          <a:xfrm>
            <a:off x="1832550" y="2573354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CA" sz="1800" dirty="0"/>
              <a:t>Money / time / effort</a:t>
            </a:r>
            <a:endParaRPr lang="en" sz="1800" dirty="0"/>
          </a:p>
        </p:txBody>
      </p:sp>
      <p:sp>
        <p:nvSpPr>
          <p:cNvPr id="242" name="Shape 242"/>
          <p:cNvSpPr/>
          <p:nvPr/>
        </p:nvSpPr>
        <p:spPr>
          <a:xfrm>
            <a:off x="905846" y="2209978"/>
            <a:ext cx="700511" cy="73849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3" name="Shape 243"/>
          <p:cNvGrpSpPr/>
          <p:nvPr/>
        </p:nvGrpSpPr>
        <p:grpSpPr>
          <a:xfrm>
            <a:off x="871463" y="3561587"/>
            <a:ext cx="769875" cy="711651"/>
            <a:chOff x="5975075" y="2327500"/>
            <a:chExt cx="420100" cy="388350"/>
          </a:xfrm>
        </p:grpSpPr>
        <p:sp>
          <p:nvSpPr>
            <p:cNvPr id="244" name="Shape 24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6" name="Shape 246"/>
          <p:cNvSpPr/>
          <p:nvPr/>
        </p:nvSpPr>
        <p:spPr>
          <a:xfrm>
            <a:off x="832017" y="929980"/>
            <a:ext cx="848173" cy="666893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87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7" grpId="0" build="p"/>
      <p:bldP spid="238" grpId="0"/>
      <p:bldP spid="239" grpId="0" build="p"/>
      <p:bldP spid="240" grpId="0"/>
      <p:bldP spid="241" grpId="0" build="p"/>
      <p:bldP spid="242" grpId="0" animBg="1"/>
      <p:bldP spid="2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ubTitle" idx="4294967295"/>
          </p:nvPr>
        </p:nvSpPr>
        <p:spPr>
          <a:xfrm>
            <a:off x="720840" y="1134657"/>
            <a:ext cx="3370599" cy="381931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atin typeface="Work Sans Medium" panose="020B0604020202020204" charset="0"/>
              </a:rPr>
              <a:t>Reduce time-to-productivity.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D74442A-AEE9-4E79-8069-BE5DFF37BB5B}"/>
              </a:ext>
            </a:extLst>
          </p:cNvPr>
          <p:cNvSpPr/>
          <p:nvPr/>
        </p:nvSpPr>
        <p:spPr>
          <a:xfrm>
            <a:off x="720840" y="2023889"/>
            <a:ext cx="33705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500" dirty="0">
                <a:latin typeface="Work Sans Medium" panose="020B0604020202020204" charset="0"/>
              </a:rPr>
              <a:t>Ensure required resources are available and up-to-date.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46D0CF1-0B3B-4718-876F-D7E9FE912C19}"/>
              </a:ext>
            </a:extLst>
          </p:cNvPr>
          <p:cNvSpPr/>
          <p:nvPr/>
        </p:nvSpPr>
        <p:spPr>
          <a:xfrm>
            <a:off x="720840" y="3085188"/>
            <a:ext cx="33705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500" dirty="0">
                <a:latin typeface="Work Sans Medium" panose="020B0604020202020204" charset="0"/>
              </a:rPr>
              <a:t>Increase confidence, inclusiveness and comfort.</a:t>
            </a:r>
          </a:p>
        </p:txBody>
      </p:sp>
      <p:pic>
        <p:nvPicPr>
          <p:cNvPr id="1026" name="Picture 2" descr="https://static.pexels.com/photos/288477/pexels-photo-288477.jpeg">
            <a:extLst>
              <a:ext uri="{FF2B5EF4-FFF2-40B4-BE49-F238E27FC236}">
                <a16:creationId xmlns:a16="http://schemas.microsoft.com/office/drawing/2014/main" xmlns="" id="{08FF2093-5F33-430B-A0D7-3DA09209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72" y="387751"/>
            <a:ext cx="4432608" cy="43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073617" y="2057410"/>
            <a:ext cx="2555400" cy="1325100"/>
          </a:xfrm>
          <a:prstGeom prst="homePlate">
            <a:avLst>
              <a:gd name="adj" fmla="val 30129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Technically Orientated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289687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Lessen Commitment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554899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Productive Faster 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650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073617" y="2057410"/>
            <a:ext cx="2555400" cy="1325100"/>
          </a:xfrm>
          <a:prstGeom prst="homePlate">
            <a:avLst>
              <a:gd name="adj" fmla="val 30129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Better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Experience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289687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Lower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Cost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554899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Better Productivity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83766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073617" y="2057410"/>
            <a:ext cx="2555400" cy="1325100"/>
          </a:xfrm>
          <a:prstGeom prst="homePlate">
            <a:avLst>
              <a:gd name="adj" fmla="val 30129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Immersive Technical Training</a:t>
            </a:r>
          </a:p>
        </p:txBody>
      </p:sp>
      <p:sp>
        <p:nvSpPr>
          <p:cNvPr id="254" name="Shape 254"/>
          <p:cNvSpPr/>
          <p:nvPr/>
        </p:nvSpPr>
        <p:spPr>
          <a:xfrm>
            <a:off x="3289687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Self-Serve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VR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554899" y="2057410"/>
            <a:ext cx="26046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Onboarding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CA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Analytics</a:t>
            </a:r>
            <a:endParaRPr lang="en"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12887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348</Words>
  <Application>Microsoft Macintosh PowerPoint</Application>
  <PresentationFormat>On-screen Show (16:9)</PresentationFormat>
  <Paragraphs>106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Work Sans</vt:lpstr>
      <vt:lpstr>Work Sans Light</vt:lpstr>
      <vt:lpstr>Work Sans Medium</vt:lpstr>
      <vt:lpstr>Jacquenetta template</vt:lpstr>
      <vt:lpstr>PowerPoint Presentation</vt:lpstr>
      <vt:lpstr>PowerPoint Presentation</vt:lpstr>
      <vt:lpstr>“A lot of wasted time…”</vt:lpstr>
      <vt:lpstr>PowerPoint Presentation</vt:lpstr>
      <vt:lpstr>Lower time-to-productivity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Productive From Day One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dcterms:modified xsi:type="dcterms:W3CDTF">2017-11-01T22:20:07Z</dcterms:modified>
</cp:coreProperties>
</file>